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385" r:id="rId2"/>
    <p:sldId id="429" r:id="rId3"/>
    <p:sldId id="428" r:id="rId4"/>
    <p:sldId id="430" r:id="rId5"/>
    <p:sldId id="432" r:id="rId6"/>
    <p:sldId id="433" r:id="rId7"/>
    <p:sldId id="447" r:id="rId8"/>
    <p:sldId id="448" r:id="rId9"/>
    <p:sldId id="441" r:id="rId10"/>
    <p:sldId id="436" r:id="rId11"/>
    <p:sldId id="442" r:id="rId12"/>
    <p:sldId id="444" r:id="rId13"/>
    <p:sldId id="440" r:id="rId14"/>
    <p:sldId id="443" r:id="rId15"/>
    <p:sldId id="445" r:id="rId16"/>
    <p:sldId id="438" r:id="rId17"/>
    <p:sldId id="446" r:id="rId18"/>
    <p:sldId id="435" r:id="rId19"/>
    <p:sldId id="450" r:id="rId20"/>
    <p:sldId id="437" r:id="rId21"/>
    <p:sldId id="451" r:id="rId22"/>
    <p:sldId id="449" r:id="rId23"/>
    <p:sldId id="463" r:id="rId24"/>
    <p:sldId id="464" r:id="rId25"/>
    <p:sldId id="465" r:id="rId26"/>
    <p:sldId id="466" r:id="rId27"/>
    <p:sldId id="462" r:id="rId28"/>
    <p:sldId id="452" r:id="rId29"/>
    <p:sldId id="454" r:id="rId30"/>
    <p:sldId id="456" r:id="rId31"/>
    <p:sldId id="457" r:id="rId32"/>
    <p:sldId id="459" r:id="rId33"/>
    <p:sldId id="468" r:id="rId34"/>
    <p:sldId id="420" r:id="rId35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15"/>
    <p:restoredTop sz="73410"/>
  </p:normalViewPr>
  <p:slideViewPr>
    <p:cSldViewPr snapToGrid="0" snapToObjects="1">
      <p:cViewPr>
        <p:scale>
          <a:sx n="60" d="100"/>
          <a:sy n="60" d="100"/>
        </p:scale>
        <p:origin x="22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01A7D94A-3000-0D4B-9E11-48E07F1B99C8}" type="datetimeFigureOut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4C473FE-1385-D045-9994-966B461D7A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BC10CBF3-5E80-E44D-9F62-F81D0B93836F}" type="datetimeFigureOut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363A3673-2439-144F-9843-9F2B03E026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12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512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F72DD01-2A38-974C-8420-DAEA3E5A6544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00499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Where does data science fall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808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Where does data science fall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3062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Where does data science fall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55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Where does data science fall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891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Where does data science fall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886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Where does data science fall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720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85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0512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071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35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17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x-none" dirty="0" smtClean="0"/>
              <a:t>Context </a:t>
            </a:r>
            <a:r>
              <a:rPr lang="en-US" altLang="x-none" smtClean="0"/>
              <a:t>= </a:t>
            </a:r>
            <a:endParaRPr lang="x-none" altLang="x-none"/>
          </a:p>
        </p:txBody>
      </p:sp>
      <p:sp>
        <p:nvSpPr>
          <p:cNvPr id="71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A317CC7-A1DF-3A40-96AF-F455589CFEE1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815765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70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5642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17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x-none" dirty="0" smtClean="0"/>
              <a:t>Context </a:t>
            </a:r>
            <a:r>
              <a:rPr lang="en-US" altLang="x-none" smtClean="0"/>
              <a:t>= </a:t>
            </a:r>
            <a:endParaRPr lang="x-none" altLang="x-none"/>
          </a:p>
        </p:txBody>
      </p:sp>
      <p:sp>
        <p:nvSpPr>
          <p:cNvPr id="71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A317CC7-A1DF-3A40-96AF-F455589CFEE1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760445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This is just a survey of what goes on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371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This is just a survey of what goes on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8969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If</a:t>
            </a:r>
            <a:r>
              <a:rPr lang="en-US" baseline="0" dirty="0" smtClean="0"/>
              <a:t> we started on the technology side, we’d miss the art of formulating problems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527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746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the latter two are certainly important, lack of insight is just large volumes that of noise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being said, perfect insights that are not delivered in a timely fashion to inform or affect change is useless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128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This is just a survey of what goes on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1694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This is just a survey of what goes on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923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3236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This is just a survey of what goes on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9405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This is just a survey of what goes on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170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This is just a survey of what goes on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0243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the latter two are certainly important, lack of insight is just large volumes that of noise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being said, perfect insights that are not delivered in a timely fashion to inform or affect change is useless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9567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270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7270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62B95A2-0E99-A043-90F3-F29C93108E95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34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01656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17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x-none" dirty="0" smtClean="0"/>
              <a:t>Context </a:t>
            </a:r>
            <a:r>
              <a:rPr lang="en-US" altLang="x-none" smtClean="0"/>
              <a:t>= </a:t>
            </a:r>
            <a:endParaRPr lang="x-none" altLang="x-none"/>
          </a:p>
        </p:txBody>
      </p:sp>
      <p:sp>
        <p:nvSpPr>
          <p:cNvPr id="71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A317CC7-A1DF-3A40-96AF-F455589CFEE1}" type="slidenum">
              <a:rPr lang="en-US" altLang="x-none"/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89730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20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This is just a survey of what goes on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0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This is just a survey of what goes on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114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This is just a survey of what goes on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51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This is just a survey of what goes on</a:t>
            </a:r>
            <a:r>
              <a:rPr lang="en-US" baseline="0" dirty="0" smtClean="0"/>
              <a:t> in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984C4-F11A-1543-9F4C-C2CEF3F8F8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257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D9E57E-A5E1-8C44-9597-065DD7538DF2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09A76E-EA50-F647-9377-AFF6C16170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74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23F80E-38FF-3E4F-B244-676DDDF5FA6A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97BC41-2D45-3142-9AF3-9DFEFE990B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75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C41972-9C54-A24C-B115-610FB7687419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BDCFBD-104D-AD47-B273-43594655F6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34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 userDrawn="1"/>
        </p:nvSpPr>
        <p:spPr>
          <a:xfrm>
            <a:off x="-270753" y="6253324"/>
            <a:ext cx="12462753" cy="604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8F2E2-1E60-6344-958D-70C437E89490}" type="datetime1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819AE-02FA-3749-BFC2-030922A62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88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1D711E-DD8F-4341-AD96-16C374FC668F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63D8C8-2350-7540-BD7D-1D4E8A4684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3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36010A-9B16-104E-8452-222BE126A4A9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B310C1-58FB-EB45-99ED-73586884C7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69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A1230F-21ED-C04D-A82F-1CEBF9B7AD16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7EEF67-430E-B14F-80DF-0BAF879558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48BD45-B1DD-EE4C-9492-98974A0F3446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B80028-8597-8E4C-BD6E-B121A90C19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2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AC3B77-48FA-AE48-952D-63DBAA5A265E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7B7DD2-0107-7245-B8FF-CC97B43DF8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2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217E34-9062-294E-B11A-AC42DCECF8A6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CF9C06-6F91-E94B-ABBE-67EDC0EF6A6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01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E55384-1DD0-B845-96CA-7132C38D3FFB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F605BE-F549-004D-BB34-D09E29642D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67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5A07AF-908E-A841-B1D3-95242A7C6C8F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FA3AB5-38DE-D54D-AF76-A2648F7593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63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9BF90166-94C4-FB42-8FBD-51472884F4E3}" type="datetime1">
              <a:rPr lang="en-US"/>
              <a:pPr>
                <a:defRPr/>
              </a:pPr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4F0EF74-8BC5-B349-927F-B2D5674677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3870325"/>
            <a:ext cx="12455525" cy="2216150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099" name="TextBox 3"/>
          <p:cNvSpPr txBox="1">
            <a:spLocks noChangeArrowheads="1"/>
          </p:cNvSpPr>
          <p:nvPr/>
        </p:nvSpPr>
        <p:spPr bwMode="auto">
          <a:xfrm>
            <a:off x="2451100" y="4070350"/>
            <a:ext cx="9344025" cy="187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x-none" sz="3600" b="1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Lecture </a:t>
            </a:r>
            <a:r>
              <a:rPr lang="en-US" altLang="x-none" sz="36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12: Context + Efficiency</a:t>
            </a:r>
            <a:endParaRPr lang="en-US" altLang="x-none" sz="3600" b="1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hangingPunct="1"/>
            <a:r>
              <a:rPr lang="en-US" altLang="x-none" sz="20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</a:p>
          <a:p>
            <a:pPr eaLnBrk="1" hangingPunct="1"/>
            <a:r>
              <a:rPr lang="en-US" altLang="x-none" sz="20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Spring 2017</a:t>
            </a:r>
          </a:p>
          <a:p>
            <a:pPr eaLnBrk="1" hangingPunct="1"/>
            <a:endParaRPr lang="en-US" altLang="x-none" sz="20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eaLnBrk="1" hangingPunct="1"/>
            <a:r>
              <a:rPr lang="en-US" altLang="x-none" sz="20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Jeff Chen + Dan Hammer</a:t>
            </a:r>
          </a:p>
        </p:txBody>
      </p:sp>
      <p:pic>
        <p:nvPicPr>
          <p:cNvPr id="4100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50" y="4156075"/>
            <a:ext cx="1644650" cy="164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24CBB4-FEE0-9D46-A273-165EED210CAB}" type="slidenum">
              <a:rPr lang="en-US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 1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365216" y="407445"/>
            <a:ext cx="5645876" cy="1077218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Team Layout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Product-Centric 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Organizations</a:t>
            </a:r>
            <a:endParaRPr lang="en-US" sz="24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12716" y="1962150"/>
            <a:ext cx="7354671" cy="12833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Engineering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767387" y="1962150"/>
            <a:ext cx="3902304" cy="12833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Product + Design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716" y="3286179"/>
            <a:ext cx="3575044" cy="12833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Business Strategy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987760" y="3280441"/>
            <a:ext cx="3779627" cy="12833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Operations + People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767387" y="3280441"/>
            <a:ext cx="3902304" cy="128330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Legal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12715" y="4450852"/>
            <a:ext cx="5434631" cy="128330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Sales</a:t>
            </a:r>
            <a:endParaRPr lang="en-US" sz="20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847346" y="4450852"/>
            <a:ext cx="5822345" cy="128330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Marketing / </a:t>
            </a:r>
            <a:r>
              <a:rPr lang="en-US" sz="2000" dirty="0" err="1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Comms</a:t>
            </a:r>
            <a:endParaRPr lang="en-US" sz="20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8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11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12716" y="1962150"/>
            <a:ext cx="7354671" cy="12833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Engineering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767387" y="1962150"/>
            <a:ext cx="3902304" cy="12833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Product + Design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716" y="3286179"/>
            <a:ext cx="3575044" cy="12833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Business Strategy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987760" y="3280441"/>
            <a:ext cx="3779627" cy="12833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Operations + People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767387" y="3280441"/>
            <a:ext cx="3902304" cy="128330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Legal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12715" y="4450852"/>
            <a:ext cx="5434631" cy="128330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Sales</a:t>
            </a:r>
            <a:endParaRPr lang="en-US" sz="20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847346" y="4450852"/>
            <a:ext cx="5822345" cy="128330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Marketing / </a:t>
            </a:r>
            <a:r>
              <a:rPr lang="en-US" sz="2000" dirty="0" err="1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Comms</a:t>
            </a:r>
            <a:endParaRPr lang="en-US" sz="20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675901" y="392490"/>
            <a:ext cx="40853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Data science skills may be applied in every team</a:t>
            </a:r>
            <a:endParaRPr lang="en-US" sz="28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4" name="Straight Arrow Connector 3"/>
          <p:cNvCxnSpPr>
            <a:stCxn id="12" idx="2"/>
          </p:cNvCxnSpPr>
          <p:nvPr/>
        </p:nvCxnSpPr>
        <p:spPr>
          <a:xfrm flipH="1">
            <a:off x="5010409" y="1962150"/>
            <a:ext cx="2708152" cy="70531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2" idx="2"/>
          </p:cNvCxnSpPr>
          <p:nvPr/>
        </p:nvCxnSpPr>
        <p:spPr>
          <a:xfrm>
            <a:off x="7718561" y="1962150"/>
            <a:ext cx="932638" cy="39630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2"/>
          </p:cNvCxnSpPr>
          <p:nvPr/>
        </p:nvCxnSpPr>
        <p:spPr>
          <a:xfrm flipH="1">
            <a:off x="6199129" y="1962150"/>
            <a:ext cx="1519432" cy="172121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2"/>
          </p:cNvCxnSpPr>
          <p:nvPr/>
        </p:nvCxnSpPr>
        <p:spPr>
          <a:xfrm flipH="1">
            <a:off x="3366099" y="1962150"/>
            <a:ext cx="4352462" cy="171885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2" idx="2"/>
          </p:cNvCxnSpPr>
          <p:nvPr/>
        </p:nvCxnSpPr>
        <p:spPr>
          <a:xfrm>
            <a:off x="7718561" y="1962150"/>
            <a:ext cx="838285" cy="193121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2" idx="2"/>
          </p:cNvCxnSpPr>
          <p:nvPr/>
        </p:nvCxnSpPr>
        <p:spPr>
          <a:xfrm flipH="1">
            <a:off x="7413943" y="1962150"/>
            <a:ext cx="304618" cy="313284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2" idx="2"/>
          </p:cNvCxnSpPr>
          <p:nvPr/>
        </p:nvCxnSpPr>
        <p:spPr>
          <a:xfrm flipH="1">
            <a:off x="3500521" y="1962150"/>
            <a:ext cx="4218040" cy="283352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-365216" y="407445"/>
            <a:ext cx="5645876" cy="1077218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Where data science lives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Product-Centric 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Organizations</a:t>
            </a:r>
            <a:endParaRPr lang="en-US" sz="24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 1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52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12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12716" y="1962150"/>
            <a:ext cx="7354671" cy="12833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Search engines, new features,</a:t>
            </a:r>
          </a:p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Recommendation engines, cybersecurity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767387" y="1962150"/>
            <a:ext cx="3902304" cy="12833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Product analytics, A/B testing, experiments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716" y="3286179"/>
            <a:ext cx="3575044" cy="12833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Pricing, competitive research, economics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987760" y="3280441"/>
            <a:ext cx="3779627" cy="12833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Recruitment modeling, Fraud detection, payments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767387" y="3280441"/>
            <a:ext cx="3902304" cy="128330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Risk management, privacy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12715" y="4450852"/>
            <a:ext cx="5434631" cy="128330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Micro-targeting campaigns, lead generation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847346" y="4450852"/>
            <a:ext cx="5822345" cy="128330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Micro-targeting campaigns, A/B, conversion experiments, social network analysis, user retention, </a:t>
            </a:r>
          </a:p>
        </p:txBody>
      </p:sp>
      <p:sp>
        <p:nvSpPr>
          <p:cNvPr id="23" name="Rectangle 22"/>
          <p:cNvSpPr/>
          <p:nvPr/>
        </p:nvSpPr>
        <p:spPr>
          <a:xfrm>
            <a:off x="-365216" y="407445"/>
            <a:ext cx="5645876" cy="1077218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What data scientists do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Product-Centric 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Organizations</a:t>
            </a:r>
            <a:endParaRPr lang="en-US" sz="24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 1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48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13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12717" y="1962150"/>
            <a:ext cx="2101884" cy="189177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IT</a:t>
            </a:r>
            <a:endParaRPr lang="en-US" sz="20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514601" y="1962149"/>
            <a:ext cx="9155090" cy="189177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Program Offices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716" y="3906544"/>
            <a:ext cx="4250724" cy="9975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Policy and Strategy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663440" y="3900806"/>
            <a:ext cx="3103947" cy="9975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HR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767387" y="3859667"/>
            <a:ext cx="3902304" cy="202237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Legal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12716" y="4884450"/>
            <a:ext cx="7354671" cy="9975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Marketing/Communications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-365216" y="407445"/>
            <a:ext cx="5645876" cy="107721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Team Layout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Program-Centric 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Organizations</a:t>
            </a:r>
            <a:endParaRPr lang="en-US" sz="24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 2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26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14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12717" y="1962150"/>
            <a:ext cx="2101884" cy="189177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514601" y="1962149"/>
            <a:ext cx="9155090" cy="189177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Program Offices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716" y="3906544"/>
            <a:ext cx="4250724" cy="9975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Policy and Strategy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663440" y="3900806"/>
            <a:ext cx="3103947" cy="9975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HR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767387" y="3859667"/>
            <a:ext cx="3902304" cy="202237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Legal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12716" y="4884450"/>
            <a:ext cx="7354671" cy="9975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Marketing/Communications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724727" y="820452"/>
            <a:ext cx="408531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Data science skills may be applied in only a couple of teams</a:t>
            </a:r>
            <a:endParaRPr lang="en-US" sz="2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2" name="Straight Arrow Connector 11"/>
          <p:cNvCxnSpPr>
            <a:stCxn id="11" idx="2"/>
          </p:cNvCxnSpPr>
          <p:nvPr/>
        </p:nvCxnSpPr>
        <p:spPr>
          <a:xfrm>
            <a:off x="7767387" y="2020781"/>
            <a:ext cx="0" cy="67956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1" idx="2"/>
          </p:cNvCxnSpPr>
          <p:nvPr/>
        </p:nvCxnSpPr>
        <p:spPr>
          <a:xfrm flipH="1">
            <a:off x="2217420" y="2020781"/>
            <a:ext cx="5549967" cy="977906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-365216" y="407445"/>
            <a:ext cx="5645876" cy="107721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Where data scientists live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Program-Centric 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Organizations</a:t>
            </a:r>
            <a:endParaRPr lang="en-US" sz="24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 2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H="1">
            <a:off x="3606800" y="2020781"/>
            <a:ext cx="4160587" cy="2094019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566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15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12717" y="1962150"/>
            <a:ext cx="2101884" cy="189177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Cybersecurity, </a:t>
            </a:r>
            <a:r>
              <a:rPr lang="en-US" sz="2000" dirty="0" err="1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etc</a:t>
            </a: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514601" y="1962149"/>
            <a:ext cx="9155090" cy="189177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(Anything really..)</a:t>
            </a:r>
          </a:p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Competitive research, Micro-targeting campaigns, lead generation, computer vision, recommendation engine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716" y="3906544"/>
            <a:ext cx="4250724" cy="9975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20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63440" y="3900806"/>
            <a:ext cx="3103947" cy="9975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20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767387" y="3859667"/>
            <a:ext cx="3902304" cy="202237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20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12716" y="4884450"/>
            <a:ext cx="7354671" cy="9975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46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endParaRPr lang="en-US" sz="20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-365216" y="407445"/>
            <a:ext cx="5645876" cy="107721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What data scientists do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Program-Centric </a:t>
            </a: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Organizations</a:t>
            </a:r>
            <a:endParaRPr lang="en-US" sz="24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Example 2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03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Context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12716" y="1924680"/>
            <a:ext cx="3210686" cy="18879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54013" marR="0" lvl="1" indent="-33655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Data Scientist</a:t>
            </a:r>
          </a:p>
          <a:p>
            <a:pPr marL="354013" marR="0" lvl="1" indent="-33655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Data Analyst</a:t>
            </a:r>
          </a:p>
          <a:p>
            <a:pPr marL="354013" marR="0" lvl="1" indent="-33655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Statisticians</a:t>
            </a:r>
          </a:p>
          <a:p>
            <a:pPr marL="354013" marR="0" lvl="1" indent="-33655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Quantitative Analyst</a:t>
            </a:r>
          </a:p>
          <a:p>
            <a:pPr marL="354013" marR="0" lvl="1" indent="-33655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Research scientist</a:t>
            </a:r>
          </a:p>
        </p:txBody>
      </p:sp>
      <p:sp>
        <p:nvSpPr>
          <p:cNvPr id="7" name="Rectangle 6"/>
          <p:cNvSpPr/>
          <p:nvPr/>
        </p:nvSpPr>
        <p:spPr>
          <a:xfrm>
            <a:off x="-273646" y="1296446"/>
            <a:ext cx="4603666" cy="774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1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Data science (General)</a:t>
            </a:r>
          </a:p>
        </p:txBody>
      </p:sp>
      <p:sp>
        <p:nvSpPr>
          <p:cNvPr id="8" name="Rectangle 7"/>
          <p:cNvSpPr/>
          <p:nvPr/>
        </p:nvSpPr>
        <p:spPr>
          <a:xfrm>
            <a:off x="-365216" y="363146"/>
            <a:ext cx="5645876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Types of data job titles</a:t>
            </a:r>
            <a:endParaRPr lang="en-US" sz="36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117758" y="1924678"/>
            <a:ext cx="3976889" cy="233446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98450" marR="0" lvl="1" indent="-280988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Search engineer</a:t>
            </a:r>
          </a:p>
          <a:p>
            <a:pPr marL="298450" marR="0" lvl="1" indent="-280988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Software engineer (machine learning)</a:t>
            </a:r>
          </a:p>
          <a:p>
            <a:pPr marL="298450" marR="0" lvl="1" indent="-280988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Business intelligence (BI) engineer)</a:t>
            </a:r>
          </a:p>
          <a:p>
            <a:pPr marL="298450" marR="0" lvl="1" indent="-280988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Big data engineer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330020" y="1286938"/>
            <a:ext cx="3027842" cy="6377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1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Engineering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386484" y="2629911"/>
            <a:ext cx="3575044" cy="9090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00100" marR="0" lvl="1" indent="-34290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Product Analyst</a:t>
            </a:r>
          </a:p>
          <a:p>
            <a:pPr marL="800100" marR="0" lvl="1" indent="-34290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Data scientist, product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106480" y="1892737"/>
            <a:ext cx="3496256" cy="836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Product + Design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40572" y="4401571"/>
            <a:ext cx="3399908" cy="14710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54013" marR="0" lvl="1" indent="-33655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Insights analyst</a:t>
            </a:r>
          </a:p>
          <a:p>
            <a:pPr marL="354013" marR="0" lvl="1" indent="-33655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Competitive insights analyst</a:t>
            </a:r>
          </a:p>
          <a:p>
            <a:pPr marL="354013" marR="0" lvl="1" indent="-33655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Pricing analyst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60775" y="3797618"/>
            <a:ext cx="3468634" cy="7744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1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Strategy/Business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365832" y="4244194"/>
            <a:ext cx="3575044" cy="136675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800100" marR="0" lvl="1" indent="-34290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Marketing data analyst</a:t>
            </a:r>
          </a:p>
          <a:p>
            <a:pPr marL="800100" marR="0" lvl="1" indent="-34290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Ads Optimization Analyst</a:t>
            </a:r>
          </a:p>
          <a:p>
            <a:pPr marL="800100" marR="0" lvl="1" indent="-34290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endParaRPr lang="en-US" sz="20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085828" y="3507021"/>
            <a:ext cx="3496256" cy="836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Marketing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108939" y="4896881"/>
            <a:ext cx="3976889" cy="100059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98450" marR="0" lvl="1" indent="-280988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People analytics </a:t>
            </a:r>
          </a:p>
          <a:p>
            <a:pPr marL="298450" marR="0" lvl="1" indent="-280988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Recruitment insights analyst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321201" y="4259140"/>
            <a:ext cx="3027842" cy="6377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1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Operations</a:t>
            </a:r>
          </a:p>
        </p:txBody>
      </p:sp>
    </p:spTree>
    <p:extLst>
      <p:ext uri="{BB962C8B-B14F-4D97-AF65-F5344CB8AC3E}">
        <p14:creationId xmlns:p14="http://schemas.microsoft.com/office/powerpoint/2010/main" val="793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Context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446475" y="4623380"/>
            <a:ext cx="3210686" cy="12186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54013" marR="0" lvl="1" indent="-33655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Data Scientist</a:t>
            </a:r>
          </a:p>
          <a:p>
            <a:pPr marL="354013" marR="0" lvl="1" indent="-33655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Statisticians</a:t>
            </a:r>
          </a:p>
          <a:p>
            <a:pPr marL="354013" marR="0" lvl="1" indent="-33655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Quantitative Analyst</a:t>
            </a:r>
          </a:p>
        </p:txBody>
      </p:sp>
      <p:sp>
        <p:nvSpPr>
          <p:cNvPr id="7" name="Rectangle 6"/>
          <p:cNvSpPr/>
          <p:nvPr/>
        </p:nvSpPr>
        <p:spPr>
          <a:xfrm>
            <a:off x="4446475" y="3752903"/>
            <a:ext cx="3210686" cy="8704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81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Conduct data </a:t>
            </a:r>
          </a:p>
          <a:p>
            <a:pPr marL="2381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science tasks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657161" y="2229933"/>
            <a:ext cx="3575044" cy="18801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marR="0" lvl="1" indent="-34290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Product Analyst</a:t>
            </a:r>
          </a:p>
          <a:p>
            <a:pPr marL="800100" marR="0" lvl="1" indent="-34290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Product Manager and Designers</a:t>
            </a:r>
          </a:p>
          <a:p>
            <a:pPr marL="800100" marR="0" lvl="1" indent="-34290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Business Analyst</a:t>
            </a:r>
          </a:p>
          <a:p>
            <a:pPr marL="800100" marR="0" lvl="1" indent="-342900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Policy Advisor (</a:t>
            </a:r>
            <a:r>
              <a:rPr lang="en-US" sz="2000" dirty="0" err="1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gov</a:t>
            </a: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657161" y="1182995"/>
            <a:ext cx="3496256" cy="836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81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Identify new products </a:t>
            </a:r>
          </a:p>
          <a:p>
            <a:pPr marL="2381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+ features, or works with business side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03918" y="2590017"/>
            <a:ext cx="3452367" cy="17091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98450" marR="0" lvl="1" indent="-280988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Data Engineer</a:t>
            </a:r>
          </a:p>
          <a:p>
            <a:pPr marL="298450" marR="0" lvl="1" indent="-280988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Database Administrator (DBAs)</a:t>
            </a:r>
          </a:p>
          <a:p>
            <a:pPr marL="298450" marR="0" lvl="1" indent="-280988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defRPr/>
            </a:pPr>
            <a:r>
              <a:rPr lang="en-US" sz="20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Architects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16180" y="1844526"/>
            <a:ext cx="3027842" cy="6377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813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Manage + Process data, engineering</a:t>
            </a:r>
          </a:p>
        </p:txBody>
      </p:sp>
      <p:cxnSp>
        <p:nvCxnSpPr>
          <p:cNvPr id="4" name="Straight Arrow Connector 3"/>
          <p:cNvCxnSpPr>
            <a:stCxn id="11" idx="3"/>
            <a:endCxn id="17" idx="2"/>
          </p:cNvCxnSpPr>
          <p:nvPr/>
        </p:nvCxnSpPr>
        <p:spPr>
          <a:xfrm flipV="1">
            <a:off x="7657161" y="4110080"/>
            <a:ext cx="1787522" cy="112261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1" idx="1"/>
            <a:endCxn id="12" idx="2"/>
          </p:cNvCxnSpPr>
          <p:nvPr/>
        </p:nvCxnSpPr>
        <p:spPr>
          <a:xfrm flipH="1" flipV="1">
            <a:off x="2130102" y="4299177"/>
            <a:ext cx="2316373" cy="933513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-365216" y="404849"/>
            <a:ext cx="6659690" cy="1015663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How do data scientists work?</a:t>
            </a:r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(In Government)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99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Context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365216" y="40128"/>
            <a:ext cx="5292771" cy="1508105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What </a:t>
            </a:r>
            <a:r>
              <a:rPr lang="en-US" sz="36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do designers + </a:t>
            </a:r>
          </a:p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product managers do?</a:t>
            </a:r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(In Tech Sector)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563" r="43906" b="14689"/>
          <a:stretch/>
        </p:blipFill>
        <p:spPr>
          <a:xfrm>
            <a:off x="2438400" y="399873"/>
            <a:ext cx="8305800" cy="649708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5" t="6820" r="18924" b="16235"/>
          <a:stretch/>
        </p:blipFill>
        <p:spPr>
          <a:xfrm>
            <a:off x="4927555" y="1746250"/>
            <a:ext cx="5454695" cy="348562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0" name="Rectangle 19"/>
          <p:cNvSpPr/>
          <p:nvPr/>
        </p:nvSpPr>
        <p:spPr>
          <a:xfrm>
            <a:off x="123145" y="2540823"/>
            <a:ext cx="40853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User interface design</a:t>
            </a:r>
            <a:endParaRPr lang="en-US" sz="2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697458" y="2845399"/>
            <a:ext cx="1880382" cy="142501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444964" y="1719413"/>
            <a:ext cx="40853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Feature development</a:t>
            </a:r>
            <a:endParaRPr lang="en-US" sz="2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3987364" y="2012585"/>
            <a:ext cx="1880382" cy="142501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1199115" y="4162048"/>
            <a:ext cx="292608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Experiments to see if different UI designs yield different results</a:t>
            </a:r>
            <a:endParaRPr lang="en-US" sz="2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3998678" y="4237523"/>
            <a:ext cx="1164741" cy="44853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6166840" y="466040"/>
            <a:ext cx="39515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User experience (usability)</a:t>
            </a:r>
            <a:endParaRPr lang="en-US" sz="2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8783216" y="890543"/>
            <a:ext cx="1136036" cy="135235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385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563" r="43906" b="14689"/>
          <a:stretch/>
        </p:blipFill>
        <p:spPr>
          <a:xfrm>
            <a:off x="2438400" y="399873"/>
            <a:ext cx="8305800" cy="649708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19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Context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365216" y="404849"/>
            <a:ext cx="6308816" cy="954107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What do engineers do?</a:t>
            </a:r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(In Tech Sector)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5" t="6820" r="18924" b="16235"/>
          <a:stretch/>
        </p:blipFill>
        <p:spPr>
          <a:xfrm>
            <a:off x="4927555" y="1746250"/>
            <a:ext cx="5454695" cy="348562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3" name="Rectangle 12"/>
          <p:cNvSpPr/>
          <p:nvPr/>
        </p:nvSpPr>
        <p:spPr>
          <a:xfrm>
            <a:off x="0" y="3072298"/>
            <a:ext cx="395151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Underlying IT infrastructure (e.g. servers, databases) and functionality of web page </a:t>
            </a:r>
            <a:endParaRPr lang="en-US" sz="2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3904350" y="2986212"/>
            <a:ext cx="1353450" cy="933255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951519" y="3919468"/>
            <a:ext cx="1518955" cy="1020911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212674" y="1624444"/>
            <a:ext cx="39515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Search </a:t>
            </a:r>
            <a:endParaRPr lang="en-US" sz="2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789192" y="1892162"/>
            <a:ext cx="3098576" cy="280033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4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700"/>
            <a:ext cx="3028950" cy="70802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500" y="1887538"/>
            <a:ext cx="9226550" cy="230832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Class roadmap</a:t>
            </a:r>
            <a:endParaRPr lang="en-US" sz="36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Data science in context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Data science: pipelines and architecture</a:t>
            </a:r>
            <a:endParaRPr lang="en-US" sz="36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B772E9-8415-2140-9747-1B481312A853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38" y="6354763"/>
            <a:ext cx="540226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83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Context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365216" y="404849"/>
            <a:ext cx="6308816" cy="954107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What do data scientists do?</a:t>
            </a:r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(In Tech Sector)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563" r="43906" b="14689"/>
          <a:stretch/>
        </p:blipFill>
        <p:spPr>
          <a:xfrm>
            <a:off x="2438400" y="419099"/>
            <a:ext cx="8305800" cy="649708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5" t="6820" r="18924" b="16235"/>
          <a:stretch/>
        </p:blipFill>
        <p:spPr>
          <a:xfrm>
            <a:off x="4927555" y="1746250"/>
            <a:ext cx="5454695" cy="348562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5" t="8227" r="18854" b="14042"/>
          <a:stretch/>
        </p:blipFill>
        <p:spPr>
          <a:xfrm>
            <a:off x="4927554" y="1746250"/>
            <a:ext cx="5470141" cy="348562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9" name="Rectangle 8"/>
          <p:cNvSpPr/>
          <p:nvPr/>
        </p:nvSpPr>
        <p:spPr>
          <a:xfrm>
            <a:off x="963249" y="2610632"/>
            <a:ext cx="292608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Recommendations to the user</a:t>
            </a:r>
            <a:endParaRPr lang="en-US" sz="2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762812" y="2686107"/>
            <a:ext cx="1164741" cy="44853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6548149" y="198784"/>
            <a:ext cx="2079875" cy="830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Automated Pricing</a:t>
            </a:r>
            <a:endParaRPr lang="en-US" sz="2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6" name="Straight Arrow Connector 15"/>
          <p:cNvCxnSpPr>
            <a:stCxn id="15" idx="2"/>
          </p:cNvCxnSpPr>
          <p:nvPr/>
        </p:nvCxnSpPr>
        <p:spPr>
          <a:xfrm flipH="1">
            <a:off x="7130521" y="1028794"/>
            <a:ext cx="457566" cy="119679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9107908" y="2381565"/>
            <a:ext cx="2926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More recs</a:t>
            </a:r>
            <a:endParaRPr lang="en-US" sz="2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9690280" y="2843230"/>
            <a:ext cx="880668" cy="119679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8628024" y="652994"/>
            <a:ext cx="2926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Sometimes search</a:t>
            </a:r>
            <a:endParaRPr lang="en-US" sz="2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9210396" y="1114659"/>
            <a:ext cx="880668" cy="1196798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2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Context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365216" y="404849"/>
            <a:ext cx="6659690" cy="1015663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How do data scientists work?</a:t>
            </a:r>
            <a:r>
              <a:rPr lang="en-US" sz="32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(In Government)</a:t>
            </a:r>
            <a:endParaRPr lang="en-US" sz="28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05886" y="1795623"/>
            <a:ext cx="938618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Data scientists in government tend to be generalists as product teams are uncommon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Often times serve as consulting teams working across organizations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More self-reliant </a:t>
            </a:r>
            <a:r>
              <a:rPr lang="mr-IN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–</a:t>
            </a:r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 less access to engineers and designers to round out capabilities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9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700"/>
            <a:ext cx="3028950" cy="70802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500" y="1887538"/>
            <a:ext cx="9226550" cy="175432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Class roadmap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Data science in context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Data </a:t>
            </a:r>
            <a:r>
              <a:rPr lang="en-US" sz="36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science: pipelines and architecture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B772E9-8415-2140-9747-1B481312A853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38" y="6354763"/>
            <a:ext cx="540226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39916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Efficiency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1950" y="4672334"/>
            <a:ext cx="2263139" cy="46166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This course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3018" y="2834389"/>
            <a:ext cx="1802942" cy="69940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Collected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242259" y="2834388"/>
            <a:ext cx="1604010" cy="69940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Stored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2568" y="2865781"/>
            <a:ext cx="1287780" cy="6994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ETL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963241" y="1813939"/>
            <a:ext cx="1862824" cy="6994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Explored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63241" y="2853916"/>
            <a:ext cx="1862824" cy="6994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Designed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963241" y="3826686"/>
            <a:ext cx="1862824" cy="6994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Modeled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98172" y="2894209"/>
            <a:ext cx="1930902" cy="6994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Comm</a:t>
            </a: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172" y="3809876"/>
            <a:ext cx="1930902" cy="6994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lvl="1" algn="ct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None/>
            </a:pPr>
            <a:r>
              <a:rPr lang="en-US" sz="28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Applied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98172" y="4740230"/>
            <a:ext cx="1930902" cy="6994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Integrated</a:t>
            </a:r>
          </a:p>
        </p:txBody>
      </p:sp>
      <p:cxnSp>
        <p:nvCxnSpPr>
          <p:cNvPr id="5" name="Straight Arrow Connector 4"/>
          <p:cNvCxnSpPr>
            <a:stCxn id="11" idx="3"/>
            <a:endCxn id="12" idx="1"/>
          </p:cNvCxnSpPr>
          <p:nvPr/>
        </p:nvCxnSpPr>
        <p:spPr>
          <a:xfrm flipV="1">
            <a:off x="1965960" y="3184090"/>
            <a:ext cx="276299" cy="1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</p:cNvCxnSpPr>
          <p:nvPr/>
        </p:nvCxnSpPr>
        <p:spPr>
          <a:xfrm>
            <a:off x="3846269" y="3184090"/>
            <a:ext cx="276299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3" idx="3"/>
            <a:endCxn id="14" idx="1"/>
          </p:cNvCxnSpPr>
          <p:nvPr/>
        </p:nvCxnSpPr>
        <p:spPr>
          <a:xfrm flipV="1">
            <a:off x="5410348" y="2163641"/>
            <a:ext cx="552893" cy="105184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3" idx="3"/>
          </p:cNvCxnSpPr>
          <p:nvPr/>
        </p:nvCxnSpPr>
        <p:spPr>
          <a:xfrm flipV="1">
            <a:off x="5410348" y="3184091"/>
            <a:ext cx="552893" cy="3139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3"/>
          </p:cNvCxnSpPr>
          <p:nvPr/>
        </p:nvCxnSpPr>
        <p:spPr>
          <a:xfrm>
            <a:off x="5410348" y="3215483"/>
            <a:ext cx="552893" cy="1008585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6" idx="3"/>
          </p:cNvCxnSpPr>
          <p:nvPr/>
        </p:nvCxnSpPr>
        <p:spPr>
          <a:xfrm flipV="1">
            <a:off x="7826065" y="3184090"/>
            <a:ext cx="1172107" cy="99229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6" idx="3"/>
            <a:endCxn id="18" idx="1"/>
          </p:cNvCxnSpPr>
          <p:nvPr/>
        </p:nvCxnSpPr>
        <p:spPr>
          <a:xfrm flipV="1">
            <a:off x="7826065" y="4159578"/>
            <a:ext cx="1172107" cy="1681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6" idx="3"/>
          </p:cNvCxnSpPr>
          <p:nvPr/>
        </p:nvCxnSpPr>
        <p:spPr>
          <a:xfrm>
            <a:off x="7826065" y="4176388"/>
            <a:ext cx="1172107" cy="97548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61950" y="5171823"/>
            <a:ext cx="2263139" cy="4616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To an extent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-134637" y="4182885"/>
            <a:ext cx="34990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key</a:t>
            </a:r>
            <a:endParaRPr lang="en-US" sz="20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61950" y="5710166"/>
            <a:ext cx="2263138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Not so much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81558" y="393446"/>
            <a:ext cx="4844152" cy="181588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800" b="1" u="sng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Goal of course: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deriving </a:t>
            </a:r>
          </a:p>
          <a:p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usable data insights  and understanding fundamental operations</a:t>
            </a:r>
            <a:r>
              <a:rPr lang="en-US" sz="2800" u="sng" dirty="0" smtClean="0">
                <a:solidFill>
                  <a:schemeClr val="bg1">
                    <a:lumMod val="5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endParaRPr lang="en-US" sz="2400" u="sng" dirty="0" smtClean="0">
              <a:solidFill>
                <a:schemeClr val="bg1">
                  <a:lumMod val="50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30" name="Straight Arrow Connector 29"/>
          <p:cNvCxnSpPr>
            <a:stCxn id="14" idx="1"/>
            <a:endCxn id="13" idx="0"/>
          </p:cNvCxnSpPr>
          <p:nvPr/>
        </p:nvCxnSpPr>
        <p:spPr>
          <a:xfrm flipH="1">
            <a:off x="4766458" y="2163641"/>
            <a:ext cx="1196783" cy="70214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4" idx="2"/>
            <a:endCxn id="15" idx="0"/>
          </p:cNvCxnSpPr>
          <p:nvPr/>
        </p:nvCxnSpPr>
        <p:spPr>
          <a:xfrm>
            <a:off x="6894653" y="2513342"/>
            <a:ext cx="0" cy="340574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5" idx="2"/>
            <a:endCxn id="16" idx="0"/>
          </p:cNvCxnSpPr>
          <p:nvPr/>
        </p:nvCxnSpPr>
        <p:spPr>
          <a:xfrm>
            <a:off x="6894653" y="3553319"/>
            <a:ext cx="0" cy="273367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4766458" y="3565184"/>
            <a:ext cx="1196783" cy="611204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378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Efficiency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037742" y="3265697"/>
            <a:ext cx="8233309" cy="286232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Tech companies typically focus on the following V’s (also known as the 3 V’s of big data). Much of the rhetoric focuses on the value proposition of these data considerations. </a:t>
            </a:r>
            <a:endParaRPr lang="en-US" sz="32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771236" y="930080"/>
            <a:ext cx="2766320" cy="175432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Volume</a:t>
            </a:r>
          </a:p>
          <a:p>
            <a:pPr algn="ctr"/>
            <a:r>
              <a:rPr lang="en-US" sz="36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Velocity</a:t>
            </a:r>
          </a:p>
          <a:p>
            <a:pPr algn="ctr"/>
            <a:r>
              <a:rPr lang="en-US" sz="36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Variety</a:t>
            </a:r>
            <a:endParaRPr lang="en-US" sz="32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Double Bracket 2"/>
          <p:cNvSpPr/>
          <p:nvPr/>
        </p:nvSpPr>
        <p:spPr>
          <a:xfrm>
            <a:off x="4838700" y="680484"/>
            <a:ext cx="2540295" cy="2211572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958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Efficiency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803825" y="3242580"/>
            <a:ext cx="8701142" cy="31700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Notice that value or insight is not in the vector of concepts. </a:t>
            </a:r>
          </a:p>
          <a:p>
            <a:pPr algn="ctr"/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This is because value is dependent on data quality, research design and constituent needs </a:t>
            </a:r>
            <a:r>
              <a:rPr lang="mr-IN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–</a:t>
            </a:r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 it’s not the technology and it’s more about the data itself.</a:t>
            </a:r>
            <a:endParaRPr lang="en-US" sz="28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771236" y="930080"/>
            <a:ext cx="2766320" cy="175432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Volume</a:t>
            </a:r>
          </a:p>
          <a:p>
            <a:pPr algn="ctr"/>
            <a:r>
              <a:rPr lang="en-US" sz="36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Velocity</a:t>
            </a:r>
          </a:p>
          <a:p>
            <a:pPr algn="ctr"/>
            <a:r>
              <a:rPr lang="en-US" sz="36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Variety</a:t>
            </a:r>
            <a:endParaRPr lang="en-US" sz="32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7" name="Double Bracket 6"/>
          <p:cNvSpPr/>
          <p:nvPr/>
        </p:nvSpPr>
        <p:spPr>
          <a:xfrm>
            <a:off x="4838700" y="680484"/>
            <a:ext cx="2540295" cy="2211572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5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Efficiency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042504" y="4155739"/>
            <a:ext cx="10674576" cy="175432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Volume, velocity, variety without insight is </a:t>
            </a:r>
            <a:r>
              <a:rPr lang="en-US" sz="360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noise.</a:t>
            </a:r>
            <a:endParaRPr lang="en-US" sz="3600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algn="ctr"/>
            <a:r>
              <a:rPr lang="en-US" sz="36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Insight that is not timely or robust is old news.</a:t>
            </a:r>
          </a:p>
          <a:p>
            <a:pPr algn="ctr"/>
            <a:r>
              <a:rPr lang="en-US" sz="36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endParaRPr lang="en-US" sz="28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38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Pipelines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-365216" y="404849"/>
            <a:ext cx="3946616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 Focus</a:t>
            </a:r>
            <a:endParaRPr lang="en-US" sz="1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548520" y="1761128"/>
            <a:ext cx="9226550" cy="175432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Benchmarking 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Efficient workflows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Understanding architecture</a:t>
            </a:r>
          </a:p>
        </p:txBody>
      </p:sp>
    </p:spTree>
    <p:extLst>
      <p:ext uri="{BB962C8B-B14F-4D97-AF65-F5344CB8AC3E}">
        <p14:creationId xmlns:p14="http://schemas.microsoft.com/office/powerpoint/2010/main" val="131038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Pipelines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3018" y="2834389"/>
            <a:ext cx="180294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Collected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242259" y="2834388"/>
            <a:ext cx="160401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Stored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2568" y="2865781"/>
            <a:ext cx="128778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ETL</a:t>
            </a:r>
            <a:endParaRPr lang="en-US" sz="28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63241" y="1813939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Explored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63241" y="285391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Designed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963241" y="382668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Modeled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98172" y="2894209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Comm.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172" y="3809876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Applied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98172" y="4740230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Integrated</a:t>
            </a:r>
          </a:p>
        </p:txBody>
      </p:sp>
      <p:cxnSp>
        <p:nvCxnSpPr>
          <p:cNvPr id="5" name="Straight Arrow Connector 4"/>
          <p:cNvCxnSpPr>
            <a:stCxn id="11" idx="3"/>
            <a:endCxn id="12" idx="1"/>
          </p:cNvCxnSpPr>
          <p:nvPr/>
        </p:nvCxnSpPr>
        <p:spPr>
          <a:xfrm flipV="1">
            <a:off x="1965960" y="3184090"/>
            <a:ext cx="276299" cy="1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</p:cNvCxnSpPr>
          <p:nvPr/>
        </p:nvCxnSpPr>
        <p:spPr>
          <a:xfrm>
            <a:off x="3846269" y="3184090"/>
            <a:ext cx="276299" cy="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3" idx="3"/>
            <a:endCxn id="14" idx="1"/>
          </p:cNvCxnSpPr>
          <p:nvPr/>
        </p:nvCxnSpPr>
        <p:spPr>
          <a:xfrm flipV="1">
            <a:off x="5410348" y="2163641"/>
            <a:ext cx="552893" cy="105184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3" idx="3"/>
          </p:cNvCxnSpPr>
          <p:nvPr/>
        </p:nvCxnSpPr>
        <p:spPr>
          <a:xfrm flipV="1">
            <a:off x="5410348" y="3184091"/>
            <a:ext cx="552893" cy="3139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3"/>
          </p:cNvCxnSpPr>
          <p:nvPr/>
        </p:nvCxnSpPr>
        <p:spPr>
          <a:xfrm>
            <a:off x="5410348" y="3215483"/>
            <a:ext cx="552893" cy="1008585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6" idx="3"/>
          </p:cNvCxnSpPr>
          <p:nvPr/>
        </p:nvCxnSpPr>
        <p:spPr>
          <a:xfrm flipV="1">
            <a:off x="7826065" y="3184090"/>
            <a:ext cx="1172107" cy="99229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6" idx="3"/>
            <a:endCxn id="18" idx="1"/>
          </p:cNvCxnSpPr>
          <p:nvPr/>
        </p:nvCxnSpPr>
        <p:spPr>
          <a:xfrm flipV="1">
            <a:off x="7826065" y="4159578"/>
            <a:ext cx="1172107" cy="1681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6" idx="3"/>
          </p:cNvCxnSpPr>
          <p:nvPr/>
        </p:nvCxnSpPr>
        <p:spPr>
          <a:xfrm>
            <a:off x="7826065" y="4176388"/>
            <a:ext cx="1172107" cy="97548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1965960" y="3181351"/>
            <a:ext cx="276299" cy="1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3846269" y="3181351"/>
            <a:ext cx="276299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5410348" y="2160902"/>
            <a:ext cx="552893" cy="105184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410348" y="3181352"/>
            <a:ext cx="552893" cy="3139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5410348" y="3212744"/>
            <a:ext cx="552893" cy="1008585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7826065" y="3181351"/>
            <a:ext cx="1172107" cy="99229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7826065" y="4156839"/>
            <a:ext cx="1172107" cy="1681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7826065" y="4173649"/>
            <a:ext cx="1172107" cy="97548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-365216" y="404849"/>
            <a:ext cx="4487784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Data requires time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81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Pipelines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3018" y="2834389"/>
            <a:ext cx="180294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Collected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242259" y="2834388"/>
            <a:ext cx="160401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Stored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2568" y="2865781"/>
            <a:ext cx="128778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ETL</a:t>
            </a:r>
            <a:endParaRPr lang="en-US" sz="28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63241" y="1813939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Explored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63241" y="285391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Designed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963241" y="382668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Modeled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98172" y="2894209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Comm.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172" y="3809876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Applied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98172" y="4740230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Integrated</a:t>
            </a:r>
          </a:p>
        </p:txBody>
      </p:sp>
      <p:cxnSp>
        <p:nvCxnSpPr>
          <p:cNvPr id="5" name="Straight Arrow Connector 4"/>
          <p:cNvCxnSpPr>
            <a:stCxn id="11" idx="3"/>
            <a:endCxn id="12" idx="1"/>
          </p:cNvCxnSpPr>
          <p:nvPr/>
        </p:nvCxnSpPr>
        <p:spPr>
          <a:xfrm flipV="1">
            <a:off x="1965960" y="3184090"/>
            <a:ext cx="276299" cy="1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</p:cNvCxnSpPr>
          <p:nvPr/>
        </p:nvCxnSpPr>
        <p:spPr>
          <a:xfrm>
            <a:off x="3846269" y="3184090"/>
            <a:ext cx="276299" cy="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3" idx="3"/>
            <a:endCxn id="14" idx="1"/>
          </p:cNvCxnSpPr>
          <p:nvPr/>
        </p:nvCxnSpPr>
        <p:spPr>
          <a:xfrm flipV="1">
            <a:off x="5410348" y="2163641"/>
            <a:ext cx="552893" cy="105184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3" idx="3"/>
          </p:cNvCxnSpPr>
          <p:nvPr/>
        </p:nvCxnSpPr>
        <p:spPr>
          <a:xfrm flipV="1">
            <a:off x="5410348" y="3184091"/>
            <a:ext cx="552893" cy="3139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3"/>
          </p:cNvCxnSpPr>
          <p:nvPr/>
        </p:nvCxnSpPr>
        <p:spPr>
          <a:xfrm>
            <a:off x="5410348" y="3215483"/>
            <a:ext cx="552893" cy="1008585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6" idx="3"/>
          </p:cNvCxnSpPr>
          <p:nvPr/>
        </p:nvCxnSpPr>
        <p:spPr>
          <a:xfrm flipV="1">
            <a:off x="7826065" y="3184090"/>
            <a:ext cx="1172107" cy="99229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6" idx="3"/>
            <a:endCxn id="18" idx="1"/>
          </p:cNvCxnSpPr>
          <p:nvPr/>
        </p:nvCxnSpPr>
        <p:spPr>
          <a:xfrm flipV="1">
            <a:off x="7826065" y="4159578"/>
            <a:ext cx="1172107" cy="1681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6" idx="3"/>
          </p:cNvCxnSpPr>
          <p:nvPr/>
        </p:nvCxnSpPr>
        <p:spPr>
          <a:xfrm>
            <a:off x="7826065" y="4176388"/>
            <a:ext cx="1172107" cy="97548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1965960" y="3181351"/>
            <a:ext cx="276299" cy="1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3846269" y="3181351"/>
            <a:ext cx="276299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5410348" y="2160902"/>
            <a:ext cx="552893" cy="105184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410348" y="3181352"/>
            <a:ext cx="552893" cy="3139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5410348" y="3212744"/>
            <a:ext cx="552893" cy="1008585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7826065" y="3181351"/>
            <a:ext cx="1172107" cy="99229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7826065" y="4156839"/>
            <a:ext cx="1172107" cy="1681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7826065" y="4173649"/>
            <a:ext cx="1172107" cy="97548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361950" y="3872856"/>
            <a:ext cx="2193780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endParaRPr lang="en-US" sz="3200" dirty="0" smtClean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24675" y="3630222"/>
            <a:ext cx="1079628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14s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648209" y="3639293"/>
            <a:ext cx="1079628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320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1s</a:t>
            </a:r>
            <a:endParaRPr lang="en-US" sz="32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360130" y="3580592"/>
            <a:ext cx="1079628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2.9</a:t>
            </a:r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604303" y="4678889"/>
            <a:ext cx="2778823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17.9s/image</a:t>
            </a:r>
            <a:endParaRPr lang="en-US" sz="32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Right Brace 2"/>
          <p:cNvSpPr/>
          <p:nvPr/>
        </p:nvSpPr>
        <p:spPr>
          <a:xfrm rot="5400000">
            <a:off x="2647598" y="1901416"/>
            <a:ext cx="423306" cy="4904611"/>
          </a:xfrm>
          <a:prstGeom prst="rightBrac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-365216" y="404849"/>
            <a:ext cx="4748342" cy="1077218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Example #1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Acquisition of one image</a:t>
            </a:r>
            <a:endParaRPr lang="en-US" sz="1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582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Roadmap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641661" y="622902"/>
            <a:ext cx="5401229" cy="707886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3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297173" y="1747119"/>
            <a:ext cx="10441172" cy="13972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Previous class (4/10)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SQL + APIs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This class (4/24)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Context, Pipelines +  Architecture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Homework #5 due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Last class (5/1)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A little Python, </a:t>
            </a:r>
            <a:r>
              <a:rPr lang="en-US" sz="2800" dirty="0" err="1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Clojure</a:t>
            </a: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, and other technologies you should probably know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Presentations (5/8)</a:t>
            </a:r>
          </a:p>
          <a:p>
            <a:pPr marL="914400" lvl="1" indent="-457200">
              <a:buFont typeface="Arial" charset="0"/>
              <a:buChar char="•"/>
            </a:pPr>
            <a:endParaRPr lang="en-US" sz="28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06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Pipelines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3018" y="2834389"/>
            <a:ext cx="180294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Collected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242259" y="2834388"/>
            <a:ext cx="160401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Stored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2568" y="2865781"/>
            <a:ext cx="128778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ETL</a:t>
            </a:r>
            <a:endParaRPr lang="en-US" sz="28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63241" y="1813939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Explored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63241" y="285391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Designed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963241" y="382668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Modeled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98172" y="2894209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Comm.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172" y="3809876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Applied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98172" y="4740230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Integrated</a:t>
            </a:r>
          </a:p>
        </p:txBody>
      </p:sp>
      <p:cxnSp>
        <p:nvCxnSpPr>
          <p:cNvPr id="5" name="Straight Arrow Connector 4"/>
          <p:cNvCxnSpPr>
            <a:stCxn id="11" idx="3"/>
            <a:endCxn id="12" idx="1"/>
          </p:cNvCxnSpPr>
          <p:nvPr/>
        </p:nvCxnSpPr>
        <p:spPr>
          <a:xfrm flipV="1">
            <a:off x="1965960" y="3184090"/>
            <a:ext cx="276299" cy="1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</p:cNvCxnSpPr>
          <p:nvPr/>
        </p:nvCxnSpPr>
        <p:spPr>
          <a:xfrm>
            <a:off x="3846269" y="3184090"/>
            <a:ext cx="276299" cy="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3" idx="3"/>
            <a:endCxn id="14" idx="1"/>
          </p:cNvCxnSpPr>
          <p:nvPr/>
        </p:nvCxnSpPr>
        <p:spPr>
          <a:xfrm flipV="1">
            <a:off x="5410348" y="2163641"/>
            <a:ext cx="552893" cy="105184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3" idx="3"/>
          </p:cNvCxnSpPr>
          <p:nvPr/>
        </p:nvCxnSpPr>
        <p:spPr>
          <a:xfrm flipV="1">
            <a:off x="5410348" y="3184091"/>
            <a:ext cx="552893" cy="3139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3"/>
          </p:cNvCxnSpPr>
          <p:nvPr/>
        </p:nvCxnSpPr>
        <p:spPr>
          <a:xfrm>
            <a:off x="5410348" y="3215483"/>
            <a:ext cx="552893" cy="1008585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6" idx="3"/>
          </p:cNvCxnSpPr>
          <p:nvPr/>
        </p:nvCxnSpPr>
        <p:spPr>
          <a:xfrm flipV="1">
            <a:off x="7826065" y="3184090"/>
            <a:ext cx="1172107" cy="99229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6" idx="3"/>
            <a:endCxn id="18" idx="1"/>
          </p:cNvCxnSpPr>
          <p:nvPr/>
        </p:nvCxnSpPr>
        <p:spPr>
          <a:xfrm flipV="1">
            <a:off x="7826065" y="4159578"/>
            <a:ext cx="1172107" cy="1681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6" idx="3"/>
          </p:cNvCxnSpPr>
          <p:nvPr/>
        </p:nvCxnSpPr>
        <p:spPr>
          <a:xfrm>
            <a:off x="7826065" y="4176388"/>
            <a:ext cx="1172107" cy="97548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1965960" y="3181351"/>
            <a:ext cx="276299" cy="1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3846269" y="3181351"/>
            <a:ext cx="276299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5410348" y="2160902"/>
            <a:ext cx="552893" cy="105184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410348" y="3181352"/>
            <a:ext cx="552893" cy="3139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5410348" y="3212744"/>
            <a:ext cx="552893" cy="1008585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7826065" y="3181351"/>
            <a:ext cx="1172107" cy="99229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7826065" y="4156839"/>
            <a:ext cx="1172107" cy="1681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7826065" y="4173649"/>
            <a:ext cx="1172107" cy="97548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361950" y="3872856"/>
            <a:ext cx="2193780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endParaRPr lang="en-US" sz="3200" dirty="0" smtClean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24675" y="3630222"/>
            <a:ext cx="1079628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14s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648209" y="3639293"/>
            <a:ext cx="1079628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320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1s</a:t>
            </a:r>
            <a:endParaRPr lang="en-US" sz="32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360130" y="3580592"/>
            <a:ext cx="1079628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2.9</a:t>
            </a:r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604303" y="4678889"/>
            <a:ext cx="2778823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994 hours</a:t>
            </a:r>
          </a:p>
        </p:txBody>
      </p:sp>
      <p:sp>
        <p:nvSpPr>
          <p:cNvPr id="3" name="Right Brace 2"/>
          <p:cNvSpPr/>
          <p:nvPr/>
        </p:nvSpPr>
        <p:spPr>
          <a:xfrm rot="5400000">
            <a:off x="2647598" y="1901416"/>
            <a:ext cx="423306" cy="4904611"/>
          </a:xfrm>
          <a:prstGeom prst="rightBrac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-365216" y="404849"/>
            <a:ext cx="5394416" cy="1077218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Example #1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Acquisition of 200k images</a:t>
            </a:r>
            <a:endParaRPr lang="en-US" sz="1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802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Pipelines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3018" y="2834389"/>
            <a:ext cx="180294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Collected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242259" y="2834388"/>
            <a:ext cx="160401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Stored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2568" y="2865781"/>
            <a:ext cx="128778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ETL</a:t>
            </a:r>
            <a:endParaRPr lang="en-US" sz="28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63241" y="1813939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Explored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63241" y="285391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Designed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963241" y="382668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Modeled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98172" y="2894209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Comm.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172" y="3809876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Applied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98172" y="4740230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Integrated</a:t>
            </a:r>
          </a:p>
        </p:txBody>
      </p:sp>
      <p:cxnSp>
        <p:nvCxnSpPr>
          <p:cNvPr id="5" name="Straight Arrow Connector 4"/>
          <p:cNvCxnSpPr>
            <a:stCxn id="11" idx="3"/>
            <a:endCxn id="12" idx="1"/>
          </p:cNvCxnSpPr>
          <p:nvPr/>
        </p:nvCxnSpPr>
        <p:spPr>
          <a:xfrm flipV="1">
            <a:off x="1965960" y="3184090"/>
            <a:ext cx="276299" cy="1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</p:cNvCxnSpPr>
          <p:nvPr/>
        </p:nvCxnSpPr>
        <p:spPr>
          <a:xfrm>
            <a:off x="3846269" y="3184090"/>
            <a:ext cx="276299" cy="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3" idx="3"/>
            <a:endCxn id="14" idx="1"/>
          </p:cNvCxnSpPr>
          <p:nvPr/>
        </p:nvCxnSpPr>
        <p:spPr>
          <a:xfrm flipV="1">
            <a:off x="5410348" y="2163641"/>
            <a:ext cx="552893" cy="105184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3" idx="3"/>
          </p:cNvCxnSpPr>
          <p:nvPr/>
        </p:nvCxnSpPr>
        <p:spPr>
          <a:xfrm flipV="1">
            <a:off x="5410348" y="3184091"/>
            <a:ext cx="552893" cy="3139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3"/>
          </p:cNvCxnSpPr>
          <p:nvPr/>
        </p:nvCxnSpPr>
        <p:spPr>
          <a:xfrm>
            <a:off x="5410348" y="3215483"/>
            <a:ext cx="552893" cy="1008585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6" idx="3"/>
          </p:cNvCxnSpPr>
          <p:nvPr/>
        </p:nvCxnSpPr>
        <p:spPr>
          <a:xfrm flipV="1">
            <a:off x="7826065" y="3184090"/>
            <a:ext cx="1172107" cy="99229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6" idx="3"/>
            <a:endCxn id="18" idx="1"/>
          </p:cNvCxnSpPr>
          <p:nvPr/>
        </p:nvCxnSpPr>
        <p:spPr>
          <a:xfrm flipV="1">
            <a:off x="7826065" y="4159578"/>
            <a:ext cx="1172107" cy="1681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6" idx="3"/>
          </p:cNvCxnSpPr>
          <p:nvPr/>
        </p:nvCxnSpPr>
        <p:spPr>
          <a:xfrm>
            <a:off x="7826065" y="4176388"/>
            <a:ext cx="1172107" cy="97548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1965960" y="3181351"/>
            <a:ext cx="276299" cy="1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3846269" y="3181351"/>
            <a:ext cx="276299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5410348" y="2160902"/>
            <a:ext cx="552893" cy="105184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410348" y="3181352"/>
            <a:ext cx="552893" cy="3139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5410348" y="3212744"/>
            <a:ext cx="552893" cy="1008585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7826065" y="3181351"/>
            <a:ext cx="1172107" cy="99229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7826065" y="4156839"/>
            <a:ext cx="1172107" cy="1681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7826065" y="4173649"/>
            <a:ext cx="1172107" cy="97548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361950" y="3872856"/>
            <a:ext cx="2193780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endParaRPr lang="en-US" sz="3200" dirty="0" smtClean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032339" y="3607512"/>
            <a:ext cx="1586073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320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0.001s</a:t>
            </a:r>
            <a:endParaRPr lang="en-US" sz="32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385485" y="4911224"/>
            <a:ext cx="2778823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0.001s/call</a:t>
            </a:r>
          </a:p>
        </p:txBody>
      </p:sp>
      <p:sp>
        <p:nvSpPr>
          <p:cNvPr id="3" name="Right Brace 2"/>
          <p:cNvSpPr/>
          <p:nvPr/>
        </p:nvSpPr>
        <p:spPr>
          <a:xfrm rot="5400000">
            <a:off x="4517522" y="3862786"/>
            <a:ext cx="514751" cy="1073316"/>
          </a:xfrm>
          <a:prstGeom prst="rightBrac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-365216" y="404849"/>
            <a:ext cx="5064216" cy="1077218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Example #2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Calculate a number</a:t>
            </a:r>
            <a:endParaRPr lang="en-US" sz="1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Pipelines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3018" y="2834389"/>
            <a:ext cx="180294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Collected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242259" y="2834388"/>
            <a:ext cx="160401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Stored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2568" y="2865781"/>
            <a:ext cx="128778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ETL</a:t>
            </a:r>
            <a:endParaRPr lang="en-US" sz="28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63241" y="1813939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Explored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63241" y="285391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Designed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963241" y="382668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Modeled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98172" y="2894209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Comm.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172" y="3809876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Applied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98172" y="4740230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Integrated</a:t>
            </a:r>
          </a:p>
        </p:txBody>
      </p:sp>
      <p:cxnSp>
        <p:nvCxnSpPr>
          <p:cNvPr id="5" name="Straight Arrow Connector 4"/>
          <p:cNvCxnSpPr>
            <a:stCxn id="11" idx="3"/>
            <a:endCxn id="12" idx="1"/>
          </p:cNvCxnSpPr>
          <p:nvPr/>
        </p:nvCxnSpPr>
        <p:spPr>
          <a:xfrm flipV="1">
            <a:off x="1965960" y="3184090"/>
            <a:ext cx="276299" cy="1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</p:cNvCxnSpPr>
          <p:nvPr/>
        </p:nvCxnSpPr>
        <p:spPr>
          <a:xfrm>
            <a:off x="3846269" y="3184090"/>
            <a:ext cx="276299" cy="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3" idx="3"/>
            <a:endCxn id="14" idx="1"/>
          </p:cNvCxnSpPr>
          <p:nvPr/>
        </p:nvCxnSpPr>
        <p:spPr>
          <a:xfrm flipV="1">
            <a:off x="5410348" y="2163641"/>
            <a:ext cx="552893" cy="105184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3" idx="3"/>
          </p:cNvCxnSpPr>
          <p:nvPr/>
        </p:nvCxnSpPr>
        <p:spPr>
          <a:xfrm flipV="1">
            <a:off x="5410348" y="3184091"/>
            <a:ext cx="552893" cy="3139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3"/>
          </p:cNvCxnSpPr>
          <p:nvPr/>
        </p:nvCxnSpPr>
        <p:spPr>
          <a:xfrm>
            <a:off x="5410348" y="3215483"/>
            <a:ext cx="552893" cy="1008585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6" idx="3"/>
          </p:cNvCxnSpPr>
          <p:nvPr/>
        </p:nvCxnSpPr>
        <p:spPr>
          <a:xfrm flipV="1">
            <a:off x="7826065" y="3184090"/>
            <a:ext cx="1172107" cy="99229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6" idx="3"/>
            <a:endCxn id="18" idx="1"/>
          </p:cNvCxnSpPr>
          <p:nvPr/>
        </p:nvCxnSpPr>
        <p:spPr>
          <a:xfrm flipV="1">
            <a:off x="7826065" y="4159578"/>
            <a:ext cx="1172107" cy="1681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6" idx="3"/>
          </p:cNvCxnSpPr>
          <p:nvPr/>
        </p:nvCxnSpPr>
        <p:spPr>
          <a:xfrm>
            <a:off x="7826065" y="4176388"/>
            <a:ext cx="1172107" cy="97548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1965960" y="3181351"/>
            <a:ext cx="276299" cy="1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3846269" y="3181351"/>
            <a:ext cx="276299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5410348" y="2160902"/>
            <a:ext cx="552893" cy="105184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410348" y="3181352"/>
            <a:ext cx="552893" cy="3139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5410348" y="3212744"/>
            <a:ext cx="552893" cy="1008585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7826065" y="3181351"/>
            <a:ext cx="1172107" cy="99229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7826065" y="4156839"/>
            <a:ext cx="1172107" cy="1681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7826065" y="4173649"/>
            <a:ext cx="1172107" cy="97548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361950" y="3872856"/>
            <a:ext cx="2193780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endParaRPr lang="en-US" sz="3200" dirty="0" smtClean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032339" y="3607512"/>
            <a:ext cx="1586073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0.001s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385485" y="4911224"/>
            <a:ext cx="2778823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?</a:t>
            </a:r>
          </a:p>
        </p:txBody>
      </p:sp>
      <p:sp>
        <p:nvSpPr>
          <p:cNvPr id="3" name="Right Brace 2"/>
          <p:cNvSpPr/>
          <p:nvPr/>
        </p:nvSpPr>
        <p:spPr>
          <a:xfrm rot="5400000">
            <a:off x="4517522" y="3862786"/>
            <a:ext cx="514751" cy="1073316"/>
          </a:xfrm>
          <a:prstGeom prst="rightBrac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-365216" y="404849"/>
            <a:ext cx="5064216" cy="1077218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Example #2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Smooth 200k numbers</a:t>
            </a:r>
            <a:endParaRPr lang="en-US" sz="1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63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33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Pipelines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-365216" y="404849"/>
            <a:ext cx="3946616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What’s the point</a:t>
            </a:r>
            <a:endParaRPr lang="en-US" sz="16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127052" y="1591008"/>
            <a:ext cx="983644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When writing code on scale (needs to be applied to a large volume), benchmark each step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Reduce the number of lines of code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2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Package redundant features into functions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3200" dirty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84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763" y="6596063"/>
            <a:ext cx="2076450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Efficiency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682" name="TextBox 6"/>
          <p:cNvSpPr txBox="1">
            <a:spLocks noChangeArrowheads="1"/>
          </p:cNvSpPr>
          <p:nvPr/>
        </p:nvSpPr>
        <p:spPr bwMode="auto">
          <a:xfrm>
            <a:off x="787400" y="1988732"/>
            <a:ext cx="10082213" cy="280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6327775" algn="l"/>
              </a:tabLs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x-none" sz="4400" dirty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&lt;Code Time</a:t>
            </a:r>
            <a:r>
              <a:rPr lang="en-US" altLang="x-none" sz="44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/&gt;</a:t>
            </a:r>
          </a:p>
          <a:p>
            <a:pPr algn="ctr" eaLnBrk="1" hangingPunct="1"/>
            <a:r>
              <a:rPr lang="en-US" altLang="x-none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Exercise 1: Parsing efficiency</a:t>
            </a:r>
          </a:p>
          <a:p>
            <a:pPr algn="ctr" eaLnBrk="1" hangingPunct="1"/>
            <a:r>
              <a:rPr lang="en-US" altLang="x-none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Exercise 2: loops numbers</a:t>
            </a:r>
          </a:p>
          <a:p>
            <a:pPr algn="ctr" eaLnBrk="1" hangingPunct="1"/>
            <a:r>
              <a:rPr lang="en-US" altLang="x-none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Exercise 3: loops-images</a:t>
            </a:r>
          </a:p>
          <a:p>
            <a:pPr algn="ctr" eaLnBrk="1" hangingPunct="1"/>
            <a:r>
              <a:rPr lang="en-US" altLang="x-none" sz="32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Intro to AWS</a:t>
            </a:r>
            <a:endParaRPr lang="en-US" altLang="x-none" sz="3600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86610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774700"/>
            <a:ext cx="3028950" cy="708025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>
            <a:spAutoFit/>
          </a:bodyPr>
          <a:lstStyle/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Roadmap</a:t>
            </a:r>
            <a:endParaRPr lang="en-US" sz="28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0500" y="1887538"/>
            <a:ext cx="9226550" cy="230832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Class roadmap</a:t>
            </a: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Data science in context</a:t>
            </a: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36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Data science: pipelines and architecture</a:t>
            </a:r>
            <a:endParaRPr lang="en-US" sz="36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indent="-5715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3600" dirty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B772E9-8415-2140-9747-1B481312A853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5738" y="6354763"/>
            <a:ext cx="5402262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Intro to Data Science for Public Policy</a:t>
            </a:r>
            <a:r>
              <a:rPr lang="en-US">
                <a:solidFill>
                  <a:schemeClr val="bg1">
                    <a:lumMod val="7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Spring 2017</a:t>
            </a: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5443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Context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365216" y="622902"/>
            <a:ext cx="6617159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What we’ve done in this class</a:t>
            </a:r>
            <a:endParaRPr lang="en-US" sz="32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871774" y="1545679"/>
            <a:ext cx="9887836" cy="40795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R="0" lvl="1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R programming / Loops / Parsing / Manipulation / Exploratory Data Analysis / Basic Visualization / Functions / Control Structures /  OLS / Simulation / Supervised Learning / KNN / Cross Validation / Classifiers / TPR / Confusion Matrices / TNR / AUC / F1 / Logistic Regression / Random Forests / Scoring / Decision Trees / Support Vector Machines / Unsupervised Learning / K-Means / Hierarchical Clustering / SQL / Querying / Web Services / APIs / Spatial data </a:t>
            </a:r>
          </a:p>
        </p:txBody>
      </p:sp>
    </p:spTree>
    <p:extLst>
      <p:ext uri="{BB962C8B-B14F-4D97-AF65-F5344CB8AC3E}">
        <p14:creationId xmlns:p14="http://schemas.microsoft.com/office/powerpoint/2010/main" val="184308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Context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365216" y="622902"/>
            <a:ext cx="2746909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Context</a:t>
            </a:r>
            <a:endParaRPr lang="en-US" sz="32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4828" y="1286668"/>
            <a:ext cx="8451029" cy="523084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R="0" lvl="1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R programming / Loops / Parsing / Manipulation / Exploratory Data Analysis / Basic Visualization / Functions / Control Structures /  OLS / Simulation / Supervised Learning / KNN / Cross Validation / Classifiers / TPR / Confusion Matrices / TNR / AUC / F1 / Logistic Regression / Random Forests / Scoring / Decision Trees / Support Vector Machines / Unsupervised Learning / K-Means / Hierarchical Clustering / SQL / Querying / Web Services / APIs / Spatial data </a:t>
            </a:r>
          </a:p>
        </p:txBody>
      </p:sp>
      <p:sp>
        <p:nvSpPr>
          <p:cNvPr id="7" name="Rectangle 6"/>
          <p:cNvSpPr/>
          <p:nvPr/>
        </p:nvSpPr>
        <p:spPr>
          <a:xfrm>
            <a:off x="-365216" y="1545678"/>
            <a:ext cx="3027842" cy="40795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1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4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Survey of what goes on inside the data science process</a:t>
            </a:r>
          </a:p>
        </p:txBody>
      </p:sp>
      <p:sp>
        <p:nvSpPr>
          <p:cNvPr id="3" name="Left Brace 2"/>
          <p:cNvSpPr/>
          <p:nvPr/>
        </p:nvSpPr>
        <p:spPr>
          <a:xfrm>
            <a:off x="2809243" y="1387618"/>
            <a:ext cx="331465" cy="502894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4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Context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365216" y="737202"/>
            <a:ext cx="2746909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latin typeface="Avenir Book" charset="0"/>
                <a:ea typeface="Avenir Book" charset="0"/>
                <a:cs typeface="Avenir Book" charset="0"/>
              </a:rPr>
              <a:t>Data is</a:t>
            </a:r>
            <a:r>
              <a:rPr lang="mr-IN" sz="3600" dirty="0" smtClean="0">
                <a:latin typeface="Avenir Book" charset="0"/>
                <a:ea typeface="Avenir Book" charset="0"/>
                <a:cs typeface="Avenir Book" charset="0"/>
              </a:rPr>
              <a:t>…</a:t>
            </a:r>
            <a:endParaRPr lang="en-US" sz="3200" dirty="0" smtClean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3018" y="2834389"/>
            <a:ext cx="180294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Collected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242259" y="2834388"/>
            <a:ext cx="160401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Stored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2568" y="2865781"/>
            <a:ext cx="1287780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ETL</a:t>
            </a:r>
            <a:endParaRPr lang="en-US" sz="2800" dirty="0" smtClean="0">
              <a:solidFill>
                <a:schemeClr val="tx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63241" y="1813939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Explored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63241" y="285391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Designed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963241" y="3826686"/>
            <a:ext cx="1862824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Modeled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98172" y="2894209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Comm.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172" y="3809876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Applied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98172" y="4740230"/>
            <a:ext cx="1930902" cy="6994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Integrated</a:t>
            </a:r>
          </a:p>
        </p:txBody>
      </p:sp>
      <p:cxnSp>
        <p:nvCxnSpPr>
          <p:cNvPr id="5" name="Straight Arrow Connector 4"/>
          <p:cNvCxnSpPr>
            <a:stCxn id="11" idx="3"/>
            <a:endCxn id="12" idx="1"/>
          </p:cNvCxnSpPr>
          <p:nvPr/>
        </p:nvCxnSpPr>
        <p:spPr>
          <a:xfrm flipV="1">
            <a:off x="1965960" y="3184090"/>
            <a:ext cx="276299" cy="1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</p:cNvCxnSpPr>
          <p:nvPr/>
        </p:nvCxnSpPr>
        <p:spPr>
          <a:xfrm>
            <a:off x="3846269" y="3184090"/>
            <a:ext cx="276299" cy="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3" idx="3"/>
            <a:endCxn id="14" idx="1"/>
          </p:cNvCxnSpPr>
          <p:nvPr/>
        </p:nvCxnSpPr>
        <p:spPr>
          <a:xfrm flipV="1">
            <a:off x="5410348" y="2163641"/>
            <a:ext cx="552893" cy="105184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3" idx="3"/>
          </p:cNvCxnSpPr>
          <p:nvPr/>
        </p:nvCxnSpPr>
        <p:spPr>
          <a:xfrm flipV="1">
            <a:off x="5410348" y="3184091"/>
            <a:ext cx="552893" cy="31392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3"/>
          </p:cNvCxnSpPr>
          <p:nvPr/>
        </p:nvCxnSpPr>
        <p:spPr>
          <a:xfrm>
            <a:off x="5410348" y="3215483"/>
            <a:ext cx="552893" cy="1008585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6" idx="3"/>
          </p:cNvCxnSpPr>
          <p:nvPr/>
        </p:nvCxnSpPr>
        <p:spPr>
          <a:xfrm flipV="1">
            <a:off x="7826065" y="3184090"/>
            <a:ext cx="1172107" cy="99229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6" idx="3"/>
            <a:endCxn id="18" idx="1"/>
          </p:cNvCxnSpPr>
          <p:nvPr/>
        </p:nvCxnSpPr>
        <p:spPr>
          <a:xfrm flipV="1">
            <a:off x="7826065" y="4159578"/>
            <a:ext cx="1172107" cy="16810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6" idx="3"/>
          </p:cNvCxnSpPr>
          <p:nvPr/>
        </p:nvCxnSpPr>
        <p:spPr>
          <a:xfrm>
            <a:off x="7826065" y="4176388"/>
            <a:ext cx="1172107" cy="975488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1965960" y="3181351"/>
            <a:ext cx="276299" cy="1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3846269" y="3181351"/>
            <a:ext cx="276299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5410348" y="2160902"/>
            <a:ext cx="552893" cy="105184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410348" y="3181352"/>
            <a:ext cx="552893" cy="3139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5410348" y="3212744"/>
            <a:ext cx="552893" cy="1008585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7826065" y="3181351"/>
            <a:ext cx="1172107" cy="99229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7826065" y="4156839"/>
            <a:ext cx="1172107" cy="1681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7826065" y="4173649"/>
            <a:ext cx="1172107" cy="97548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4766458" y="2163641"/>
            <a:ext cx="1196783" cy="70214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6894653" y="2513342"/>
            <a:ext cx="0" cy="340574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6894653" y="3553319"/>
            <a:ext cx="0" cy="273367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6" idx="1"/>
            <a:endCxn id="13" idx="2"/>
          </p:cNvCxnSpPr>
          <p:nvPr/>
        </p:nvCxnSpPr>
        <p:spPr>
          <a:xfrm flipH="1" flipV="1">
            <a:off x="4766458" y="3565184"/>
            <a:ext cx="1196783" cy="611204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1658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Context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1950" y="4672334"/>
            <a:ext cx="2263139" cy="46166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This course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3018" y="2834389"/>
            <a:ext cx="1802942" cy="69940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Collected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242259" y="2834388"/>
            <a:ext cx="1604010" cy="69940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Stored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122568" y="2865781"/>
            <a:ext cx="1287780" cy="6994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ETL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963241" y="1813939"/>
            <a:ext cx="1862824" cy="6994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Explored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63241" y="2853916"/>
            <a:ext cx="1862824" cy="6994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Designed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963241" y="3826686"/>
            <a:ext cx="1862824" cy="6994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Modeled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98172" y="2894209"/>
            <a:ext cx="1930902" cy="6994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Comm</a:t>
            </a:r>
            <a:r>
              <a:rPr lang="en-US" sz="2800" dirty="0" smtClean="0">
                <a:solidFill>
                  <a:schemeClr val="tx2"/>
                </a:solidFill>
                <a:latin typeface="Avenir Book" charset="0"/>
                <a:ea typeface="Avenir Book" charset="0"/>
                <a:cs typeface="Avenir Book" charset="0"/>
              </a:rPr>
              <a:t>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998172" y="3809876"/>
            <a:ext cx="1930902" cy="6994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lvl="1" algn="ct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None/>
            </a:pPr>
            <a:r>
              <a:rPr lang="en-US" sz="28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Applied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998172" y="4740230"/>
            <a:ext cx="1930902" cy="6994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225" marR="0" lvl="1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Integrated</a:t>
            </a:r>
          </a:p>
        </p:txBody>
      </p:sp>
      <p:cxnSp>
        <p:nvCxnSpPr>
          <p:cNvPr id="5" name="Straight Arrow Connector 4"/>
          <p:cNvCxnSpPr>
            <a:stCxn id="11" idx="3"/>
            <a:endCxn id="12" idx="1"/>
          </p:cNvCxnSpPr>
          <p:nvPr/>
        </p:nvCxnSpPr>
        <p:spPr>
          <a:xfrm flipV="1">
            <a:off x="1965960" y="3184090"/>
            <a:ext cx="276299" cy="1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</p:cNvCxnSpPr>
          <p:nvPr/>
        </p:nvCxnSpPr>
        <p:spPr>
          <a:xfrm>
            <a:off x="3846269" y="3184090"/>
            <a:ext cx="276299" cy="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3" idx="3"/>
            <a:endCxn id="14" idx="1"/>
          </p:cNvCxnSpPr>
          <p:nvPr/>
        </p:nvCxnSpPr>
        <p:spPr>
          <a:xfrm flipV="1">
            <a:off x="5410348" y="2163641"/>
            <a:ext cx="552893" cy="105184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3" idx="3"/>
          </p:cNvCxnSpPr>
          <p:nvPr/>
        </p:nvCxnSpPr>
        <p:spPr>
          <a:xfrm flipV="1">
            <a:off x="5410348" y="3184091"/>
            <a:ext cx="552893" cy="31392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3"/>
          </p:cNvCxnSpPr>
          <p:nvPr/>
        </p:nvCxnSpPr>
        <p:spPr>
          <a:xfrm>
            <a:off x="5410348" y="3215483"/>
            <a:ext cx="552893" cy="1008585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6" idx="3"/>
          </p:cNvCxnSpPr>
          <p:nvPr/>
        </p:nvCxnSpPr>
        <p:spPr>
          <a:xfrm flipV="1">
            <a:off x="7826065" y="3184090"/>
            <a:ext cx="1172107" cy="99229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6" idx="3"/>
            <a:endCxn id="18" idx="1"/>
          </p:cNvCxnSpPr>
          <p:nvPr/>
        </p:nvCxnSpPr>
        <p:spPr>
          <a:xfrm flipV="1">
            <a:off x="7826065" y="4159578"/>
            <a:ext cx="1172107" cy="1681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6" idx="3"/>
          </p:cNvCxnSpPr>
          <p:nvPr/>
        </p:nvCxnSpPr>
        <p:spPr>
          <a:xfrm>
            <a:off x="7826065" y="4176388"/>
            <a:ext cx="1172107" cy="975488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61950" y="5171823"/>
            <a:ext cx="2263139" cy="4616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To an extent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-134637" y="4182885"/>
            <a:ext cx="34990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key</a:t>
            </a:r>
            <a:endParaRPr lang="en-US" sz="2000" dirty="0" smtClean="0">
              <a:solidFill>
                <a:schemeClr val="bg1">
                  <a:lumMod val="6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61950" y="5710166"/>
            <a:ext cx="2263138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Not so much</a:t>
            </a:r>
            <a:endParaRPr lang="en-US" sz="2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-365216" y="737202"/>
            <a:ext cx="4487784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r"/>
            <a:r>
              <a:rPr lang="en-US" sz="3600" dirty="0" smtClean="0">
                <a:latin typeface="Avenir Book" charset="0"/>
                <a:ea typeface="Avenir Book" charset="0"/>
                <a:cs typeface="Avenir Book" charset="0"/>
              </a:rPr>
              <a:t>What we covered</a:t>
            </a:r>
            <a:endParaRPr lang="en-US" sz="3200" dirty="0" smtClean="0"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30" name="Straight Arrow Connector 29"/>
          <p:cNvCxnSpPr>
            <a:stCxn id="14" idx="1"/>
            <a:endCxn id="13" idx="0"/>
          </p:cNvCxnSpPr>
          <p:nvPr/>
        </p:nvCxnSpPr>
        <p:spPr>
          <a:xfrm flipH="1">
            <a:off x="4766458" y="2163641"/>
            <a:ext cx="1196783" cy="702140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4" idx="2"/>
            <a:endCxn id="15" idx="0"/>
          </p:cNvCxnSpPr>
          <p:nvPr/>
        </p:nvCxnSpPr>
        <p:spPr>
          <a:xfrm>
            <a:off x="6894653" y="2513342"/>
            <a:ext cx="0" cy="340574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5" idx="2"/>
            <a:endCxn id="16" idx="0"/>
          </p:cNvCxnSpPr>
          <p:nvPr/>
        </p:nvCxnSpPr>
        <p:spPr>
          <a:xfrm>
            <a:off x="6894653" y="3553319"/>
            <a:ext cx="0" cy="273367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4766458" y="3565184"/>
            <a:ext cx="1196783" cy="611204"/>
          </a:xfrm>
          <a:prstGeom prst="straightConnector1">
            <a:avLst/>
          </a:prstGeom>
          <a:ln w="571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49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89005" y="6390285"/>
            <a:ext cx="2743200" cy="365125"/>
          </a:xfrm>
        </p:spPr>
        <p:txBody>
          <a:bodyPr/>
          <a:lstStyle/>
          <a:p>
            <a:fld id="{150819AE-02FA-3749-BFC2-030922A62D98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950" y="6355300"/>
            <a:ext cx="8953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463" lvl="0" indent="-17463">
              <a:defRPr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Context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64349" y="4280502"/>
            <a:ext cx="764264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 smtClean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In practice, where does it get applied? </a:t>
            </a:r>
            <a:endParaRPr lang="en-US" sz="4000" dirty="0" smtClean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391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39185</TotalTime>
  <Words>1435</Words>
  <Application>Microsoft Macintosh PowerPoint</Application>
  <PresentationFormat>Widescreen</PresentationFormat>
  <Paragraphs>402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Avenir Book</vt:lpstr>
      <vt:lpstr>Calibri</vt:lpstr>
      <vt:lpstr>Calibri Light</vt:lpstr>
      <vt:lpstr>Helvetica Neue Thin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contact@jeffchen.org</dc:creator>
  <cp:lastModifiedBy>contact@jeffchen.org</cp:lastModifiedBy>
  <cp:revision>521</cp:revision>
  <cp:lastPrinted>2017-04-03T13:38:21Z</cp:lastPrinted>
  <dcterms:created xsi:type="dcterms:W3CDTF">2017-01-08T03:44:27Z</dcterms:created>
  <dcterms:modified xsi:type="dcterms:W3CDTF">2017-04-24T18:29:29Z</dcterms:modified>
</cp:coreProperties>
</file>